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319" r:id="rId5"/>
    <p:sldId id="259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5" r:id="rId30"/>
    <p:sldId id="318" r:id="rId31"/>
    <p:sldId id="316" r:id="rId32"/>
    <p:sldId id="31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79723" autoAdjust="0"/>
  </p:normalViewPr>
  <p:slideViewPr>
    <p:cSldViewPr snapToGrid="0" snapToObjects="1">
      <p:cViewPr varScale="1">
        <p:scale>
          <a:sx n="52" d="100"/>
          <a:sy n="52" d="100"/>
        </p:scale>
        <p:origin x="104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b28985266/page/n57/mode/2up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/2.0" TargetMode="External"/><Relationship Id="rId5" Type="http://schemas.openxmlformats.org/officeDocument/2006/relationships/hyperlink" Target="https://commons.wikimedia.org/wiki/File:Dr_John_Snow_(24023399742).jpg" TargetMode="External"/><Relationship Id="rId4" Type="http://schemas.openxmlformats.org/officeDocument/2006/relationships/hyperlink" Target="https://www.ph.ucla.edu/epi/snow/highressnowmap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For in person:</a:t>
            </a:r>
            <a:r>
              <a:rPr lang="en-US" sz="1200" baseline="0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We’ll be doing group activities –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please sit with at least one other person!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7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in person: Work in groups of 2 or more (table as a group is good)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47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 John Snow, Public domain, via Wikimedia Commons.  Map of the book </a:t>
            </a:r>
            <a:r>
              <a:rPr lang="en-US" dirty="0" smtClean="0">
                <a:hlinkClick r:id="rId3"/>
              </a:rPr>
              <a:t>"On the Mode of Communication of Cholera"</a:t>
            </a:r>
            <a:r>
              <a:rPr lang="en-US" dirty="0" smtClean="0"/>
              <a:t> by John Snow, originally published in 1854 by C.F. </a:t>
            </a:r>
            <a:r>
              <a:rPr lang="en-US" dirty="0" err="1" smtClean="0"/>
              <a:t>Cheffins</a:t>
            </a:r>
            <a:r>
              <a:rPr lang="en-US" dirty="0" smtClean="0"/>
              <a:t>, </a:t>
            </a:r>
            <a:r>
              <a:rPr lang="en-US" dirty="0" err="1" smtClean="0"/>
              <a:t>Lith</a:t>
            </a:r>
            <a:r>
              <a:rPr lang="en-US" dirty="0" smtClean="0"/>
              <a:t>, </a:t>
            </a:r>
            <a:r>
              <a:rPr lang="en-US" dirty="0" err="1" smtClean="0"/>
              <a:t>Southhampton</a:t>
            </a:r>
            <a:r>
              <a:rPr lang="en-US" dirty="0" smtClean="0"/>
              <a:t> Buildings, London, England. </a:t>
            </a:r>
          </a:p>
          <a:p>
            <a:r>
              <a:rPr lang="en-US" dirty="0" smtClean="0"/>
              <a:t>The uploaded images is a digitally enhanced version found on the </a:t>
            </a:r>
            <a:r>
              <a:rPr lang="en-US" dirty="0" smtClean="0">
                <a:hlinkClick r:id="rId4"/>
              </a:rPr>
              <a:t>UCLA Department of Epidemiology website</a:t>
            </a:r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Right:</a:t>
            </a:r>
            <a:r>
              <a:rPr lang="en-US" baseline="0" dirty="0" smtClean="0"/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Tony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Hisgett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 from Birmingham, UK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CC BY 2.0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via Wikimedia Commons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1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4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sf.io/xj8g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pps.npr.org/" TargetMode="External"/><Relationship Id="rId2" Type="http://schemas.openxmlformats.org/officeDocument/2006/relationships/hyperlink" Target="http://visl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sf.io/a9yt5/" TargetMode="External"/><Relationship Id="rId5" Type="http://schemas.openxmlformats.org/officeDocument/2006/relationships/hyperlink" Target="https://libraries.ou.edu/events" TargetMode="External"/><Relationship Id="rId4" Type="http://schemas.openxmlformats.org/officeDocument/2006/relationships/hyperlink" Target="https://libraries.ou.edu/workshops-on-reques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2.0" TargetMode="External"/><Relationship Id="rId5" Type="http://schemas.openxmlformats.org/officeDocument/2006/relationships/hyperlink" Target="https://commons.wikimedia.org/wiki/File:Dr_John_Snow_(24023399742).jpg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0" y="2715552"/>
            <a:ext cx="12192000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Concepts of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Data-driven visualizations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47" y="211477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14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8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43" y="2797902"/>
            <a:ext cx="4719805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9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more effective in transmitting information to the viewer</a:t>
            </a:r>
          </a:p>
          <a:p>
            <a:r>
              <a:rPr lang="en-US" dirty="0" smtClean="0"/>
              <a:t>Now we’ll check it for 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2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73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33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labels/symbols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7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</a:t>
            </a:r>
            <a:r>
              <a:rPr lang="en-US" dirty="0"/>
              <a:t>a sentence, table, or </a:t>
            </a:r>
            <a:r>
              <a:rPr lang="en-US" dirty="0" smtClean="0"/>
              <a:t>graph</a:t>
            </a:r>
          </a:p>
          <a:p>
            <a:r>
              <a:rPr lang="en-US" dirty="0" smtClean="0"/>
              <a:t>maximize </a:t>
            </a:r>
            <a:r>
              <a:rPr lang="en-US" dirty="0"/>
              <a:t>data portrayed to a </a:t>
            </a:r>
            <a:r>
              <a:rPr lang="en-US" dirty="0" smtClean="0"/>
              <a:t>reader</a:t>
            </a:r>
          </a:p>
          <a:p>
            <a:r>
              <a:rPr lang="en-US" dirty="0" smtClean="0"/>
              <a:t>present </a:t>
            </a:r>
            <a:r>
              <a:rPr lang="en-US" dirty="0"/>
              <a:t>your data with </a:t>
            </a:r>
            <a:r>
              <a:rPr lang="en-US" dirty="0" smtClean="0"/>
              <a:t>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Goals for today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3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754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71611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5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4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1082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3495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full context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full context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5788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1446415"/>
            <a:ext cx="10972800" cy="427748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 not change chart design partway through – can be done accidentally by having unevenly spaced numbers as categories!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6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6415"/>
            <a:ext cx="10972800" cy="4277488"/>
          </a:xfrm>
        </p:spPr>
        <p:txBody>
          <a:bodyPr/>
          <a:lstStyle/>
          <a:p>
            <a:r>
              <a:rPr lang="en-US" dirty="0"/>
              <a:t>Do not change chart design partway through – can be done accidentally by having unevenly spaced numbers as categories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54" y="275873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9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47" y="3174369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7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9" y="3332310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1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let’s try some real life 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16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 yourselves with name, pronouns if comfortable, and a boring fact about yourself</a:t>
            </a:r>
          </a:p>
          <a:p>
            <a:r>
              <a:rPr lang="en-US" dirty="0" smtClean="0"/>
              <a:t>Make sure you have a copy of the handout: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osf.io/xj8gs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Get started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Galleries in </a:t>
            </a:r>
            <a:r>
              <a:rPr lang="en-US" dirty="0" smtClean="0">
                <a:hlinkClick r:id="rId2"/>
              </a:rPr>
              <a:t>vislies.org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Stories at </a:t>
            </a:r>
            <a:r>
              <a:rPr lang="en-US" dirty="0" smtClean="0">
                <a:hlinkClick r:id="rId3"/>
              </a:rPr>
              <a:t>blog.apps.npr.org/work</a:t>
            </a:r>
            <a:endParaRPr lang="en-US" dirty="0" smtClean="0"/>
          </a:p>
          <a:p>
            <a:r>
              <a:rPr lang="en-US" dirty="0" smtClean="0"/>
              <a:t>Suggested questions</a:t>
            </a:r>
          </a:p>
          <a:p>
            <a:pPr lvl="1"/>
            <a:r>
              <a:rPr lang="en-US" dirty="0" smtClean="0"/>
              <a:t>Is the visualization type appropriate?</a:t>
            </a:r>
          </a:p>
          <a:p>
            <a:pPr lvl="1"/>
            <a:r>
              <a:rPr lang="en-US" dirty="0" smtClean="0"/>
              <a:t>Is the visualization effective?</a:t>
            </a:r>
          </a:p>
          <a:p>
            <a:pPr lvl="1"/>
            <a:r>
              <a:rPr lang="en-US" dirty="0" smtClean="0"/>
              <a:t>Is the visualization clear?</a:t>
            </a:r>
          </a:p>
          <a:p>
            <a:pPr lvl="1"/>
            <a:r>
              <a:rPr lang="en-US" dirty="0" smtClean="0"/>
              <a:t>What’s good?  What could be improved?</a:t>
            </a:r>
          </a:p>
          <a:p>
            <a:endParaRPr lang="en-US" dirty="0" smtClean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Real life examples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13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800" dirty="0" smtClean="0"/>
              <a:t>Information specialists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libraries.ou.edu/davis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libraries.ou.edu/dsl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Workshops on </a:t>
            </a:r>
            <a:r>
              <a:rPr lang="en-US" sz="2800" dirty="0" smtClean="0"/>
              <a:t>request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>
                <a:hlinkClick r:id="rId4"/>
              </a:rPr>
              <a:t>https://libraries.ou.edu/workshops-on-request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Scheduled workshops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>
                <a:hlinkClick r:id="rId5"/>
              </a:rPr>
              <a:t>https://libraries.ou.edu/events</a:t>
            </a:r>
            <a:r>
              <a:rPr lang="en-US" sz="2800" dirty="0"/>
              <a:t> </a:t>
            </a:r>
          </a:p>
          <a:p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Read </a:t>
            </a:r>
            <a:r>
              <a:rPr lang="en-US" sz="2800" dirty="0" err="1"/>
              <a:t>Tufte’s</a:t>
            </a:r>
            <a:r>
              <a:rPr lang="en-US" sz="2800" dirty="0"/>
              <a:t> </a:t>
            </a:r>
            <a:r>
              <a:rPr lang="en-US" sz="2800" i="1" dirty="0"/>
              <a:t>The Visual Display of Quantitative </a:t>
            </a:r>
            <a:r>
              <a:rPr lang="en-US" sz="2800" i="1" dirty="0" smtClean="0"/>
              <a:t>Information</a:t>
            </a:r>
            <a:br>
              <a:rPr lang="en-US" sz="2800" i="1" dirty="0" smtClean="0"/>
            </a:br>
            <a:r>
              <a:rPr lang="en-US" sz="2800" dirty="0" smtClean="0"/>
              <a:t>on </a:t>
            </a:r>
            <a:r>
              <a:rPr lang="en-US" sz="2800" dirty="0"/>
              <a:t>Reserves at Circulation Desk (4 hour checkout</a:t>
            </a:r>
            <a:r>
              <a:rPr lang="en-US" sz="2800" dirty="0" smtClean="0"/>
              <a:t>)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This slide deck available on our curriculum archive </a:t>
            </a:r>
            <a:r>
              <a:rPr lang="en-US" sz="2800" dirty="0"/>
              <a:t>at </a:t>
            </a:r>
            <a:r>
              <a:rPr lang="en-US" sz="2800" dirty="0">
                <a:hlinkClick r:id="rId6"/>
              </a:rPr>
              <a:t>https://osf.io/a9yt5</a:t>
            </a:r>
            <a:r>
              <a:rPr lang="en-US" sz="2800" dirty="0" smtClean="0">
                <a:hlinkClick r:id="rId6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4: get help and learn more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43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</a:t>
            </a:r>
            <a:r>
              <a:rPr lang="en-US" smtClean="0"/>
              <a:t>: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ou.libwizard.com/f/datasurvey</a:t>
            </a:r>
            <a:endParaRPr lang="en-US" dirty="0" smtClean="0"/>
          </a:p>
          <a:p>
            <a:r>
              <a:rPr lang="en-US" dirty="0" smtClean="0"/>
              <a:t>Workshop topic: Data-driven visualizations</a:t>
            </a:r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February 3, 2021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Why is this important?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61" y="1414034"/>
            <a:ext cx="4899719" cy="4596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93" y="1574041"/>
            <a:ext cx="4552472" cy="4110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314993" y="5551299"/>
            <a:ext cx="457368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Tony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Hisgett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 from Birmingham, UK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CC BY 2.0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via Wikimedia Commons </a:t>
            </a:r>
          </a:p>
        </p:txBody>
      </p:sp>
      <p:sp>
        <p:nvSpPr>
          <p:cNvPr id="8" name="Rectangle 7"/>
          <p:cNvSpPr/>
          <p:nvPr/>
        </p:nvSpPr>
        <p:spPr>
          <a:xfrm>
            <a:off x="960489" y="5923844"/>
            <a:ext cx="34788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John Snow, Public domain, via Wikimedia Commons</a:t>
            </a:r>
          </a:p>
        </p:txBody>
      </p:sp>
      <p:sp>
        <p:nvSpPr>
          <p:cNvPr id="12" name="Oval 11"/>
          <p:cNvSpPr/>
          <p:nvPr/>
        </p:nvSpPr>
        <p:spPr>
          <a:xfrm>
            <a:off x="3672840" y="3425341"/>
            <a:ext cx="215900" cy="1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65400" y="247063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63240" y="464962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88740" y="4499826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73700" y="403494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56252" y="1603305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44732" y="1428539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3190" y="1802266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63720" y="1685824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91957" y="310784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775275" y="415940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585970" y="5376533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56252" y="5286634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3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8835101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choose your visualization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74" y="1864332"/>
            <a:ext cx="5179564" cy="3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chosen a visualization type based on our data structure and question</a:t>
            </a:r>
          </a:p>
          <a:p>
            <a:r>
              <a:rPr lang="en-US" dirty="0" smtClean="0"/>
              <a:t>Next, let’s make our visualization more effective in transmitting information to the viewer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00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6" y="-116377"/>
            <a:ext cx="1221371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24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688</Words>
  <Application>Microsoft Office PowerPoint</Application>
  <PresentationFormat>Widescreen</PresentationFormat>
  <Paragraphs>100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Goals for today</vt:lpstr>
      <vt:lpstr>Get started</vt:lpstr>
      <vt:lpstr>Why is this important?</vt:lpstr>
      <vt:lpstr>Step 1: choose your visualization</vt:lpstr>
      <vt:lpstr>Step 1 summary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 summary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 summary</vt:lpstr>
      <vt:lpstr>Real life examples</vt:lpstr>
      <vt:lpstr>Step 4: get help and learn more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115</cp:revision>
  <cp:lastPrinted>2018-08-14T18:03:12Z</cp:lastPrinted>
  <dcterms:created xsi:type="dcterms:W3CDTF">2018-06-15T17:19:10Z</dcterms:created>
  <dcterms:modified xsi:type="dcterms:W3CDTF">2021-02-03T19:18:29Z</dcterms:modified>
</cp:coreProperties>
</file>